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sldIdLst>
    <p:sldId id="256" r:id="rId2"/>
    <p:sldId id="321" r:id="rId3"/>
    <p:sldId id="322" r:id="rId4"/>
    <p:sldId id="323" r:id="rId5"/>
    <p:sldId id="324" r:id="rId6"/>
    <p:sldId id="308" r:id="rId7"/>
    <p:sldId id="319" r:id="rId8"/>
    <p:sldId id="320" r:id="rId9"/>
    <p:sldId id="325" r:id="rId10"/>
    <p:sldId id="309" r:id="rId11"/>
    <p:sldId id="31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67" autoAdjust="0"/>
  </p:normalViewPr>
  <p:slideViewPr>
    <p:cSldViewPr showGuides="1"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0D53A-A3A9-4785-8F95-13CA35C29A76}" type="datetimeFigureOut">
              <a:rPr lang="en-US" smtClean="0"/>
              <a:pPr/>
              <a:t>1/25/2013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0FFDE-72E4-4E33-A11F-D22F07A26A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839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6962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76962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28600"/>
          </a:xfrm>
        </p:spPr>
        <p:txBody>
          <a:bodyPr/>
          <a:lstStyle>
            <a:lvl1pPr algn="r">
              <a:defRPr sz="1400"/>
            </a:lvl1pPr>
          </a:lstStyle>
          <a:p>
            <a:fld id="{B8DE410C-548C-4175-A52F-A7A6DEA1EC1F}" type="datetime1">
              <a:rPr lang="en-US" smtClean="0"/>
              <a:pPr/>
              <a:t>1/25/2013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219200" cy="24384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81000" y="3657599"/>
            <a:ext cx="8610600" cy="127063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381000" y="5029200"/>
            <a:ext cx="8610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152400" y="36576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152400" y="502920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296C-4657-42E4-BA8F-2F4F6816E90D}" type="datetime1">
              <a:rPr lang="en-US" smtClean="0"/>
              <a:pPr/>
              <a:t>1/25/2013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DCC5-ABBA-4500-9AB1-154014DA660B}" type="datetime1">
              <a:rPr lang="en-US" smtClean="0"/>
              <a:pPr/>
              <a:t>1/25/2013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45110"/>
          </a:xfrm>
        </p:spPr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477000"/>
            <a:ext cx="4876800" cy="24511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981200" cy="24511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839200" cy="5486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619C9BC-6667-4703-9427-B203200B4749}" type="datetime1">
              <a:rPr lang="en-US" smtClean="0"/>
              <a:pPr/>
              <a:t>1/25/2013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08FE-5FDA-488B-9814-6E196D8A6300}" type="datetime1">
              <a:rPr lang="en-US" smtClean="0"/>
              <a:pPr/>
              <a:t>1/25/2013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8B83-1654-4051-B09A-2165CBE5FE3E}" type="datetime1">
              <a:rPr lang="en-US" smtClean="0"/>
              <a:pPr/>
              <a:t>1/25/2013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2F4C-17BB-43F3-87CC-D5F9A27DF5B5}" type="datetime1">
              <a:rPr lang="en-US" smtClean="0"/>
              <a:pPr/>
              <a:t>1/25/2013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4800-D427-4FE6-A63D-7627C8050503}" type="datetime1">
              <a:rPr lang="en-US" smtClean="0"/>
              <a:pPr/>
              <a:t>1/25/2013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34CD7-0505-4D04-83B9-C92B22514E0B}" type="datetime1">
              <a:rPr lang="en-US" smtClean="0"/>
              <a:pPr/>
              <a:t>1/25/2013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2B2F-5AB0-45F0-A353-28B725C9D3B3}" type="datetime1">
              <a:rPr lang="en-US" smtClean="0"/>
              <a:pPr/>
              <a:t>1/25/2013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AD71F2-79F5-4BBD-B8F3-A63A44006ACD}" type="datetime1">
              <a:rPr lang="en-US" smtClean="0"/>
              <a:pPr/>
              <a:t>1/25/2013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1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Day 10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Inverse Kinematics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80BC-50EF-441E-9814-3AD4580E8883}" type="datetime1">
              <a:rPr lang="en-US" smtClean="0"/>
              <a:pPr/>
              <a:t>1/25/2013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Content Placeholder 10" descr="wrist_step2c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 b="11111"/>
          <a:stretch>
            <a:fillRect/>
          </a:stretch>
        </p:blipFill>
        <p:spPr>
          <a:xfrm>
            <a:off x="322839" y="838200"/>
            <a:ext cx="8498322" cy="48768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Spherical Wrist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114800" y="3429000"/>
          <a:ext cx="4572000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400"/>
                <a:gridCol w="914400"/>
                <a:gridCol w="914400"/>
                <a:gridCol w="914400"/>
                <a:gridCol w="914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Link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lang="en-CA" i="1" baseline="-25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err="1" smtClean="0">
                          <a:latin typeface="Symbol" pitchFamily="18" charset="2"/>
                          <a:cs typeface="Times New Roman" pitchFamily="18" charset="0"/>
                        </a:rPr>
                        <a:t>a</a:t>
                      </a:r>
                      <a:r>
                        <a:rPr lang="en-CA" i="1" baseline="-25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en-CA" i="1" baseline="-25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err="1" smtClean="0">
                          <a:latin typeface="Symbol" pitchFamily="18" charset="2"/>
                          <a:cs typeface="Times New Roman" pitchFamily="18" charset="0"/>
                        </a:rPr>
                        <a:t>q</a:t>
                      </a:r>
                      <a:r>
                        <a:rPr lang="en-CA" i="1" baseline="-25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-90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Symbol" pitchFamily="18" charset="2"/>
                          <a:cs typeface="Times New Roman" pitchFamily="18" charset="0"/>
                        </a:rPr>
                        <a:t>q</a:t>
                      </a:r>
                      <a:r>
                        <a:rPr lang="en-CA" i="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en-CA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90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Symbol" pitchFamily="18" charset="2"/>
                          <a:cs typeface="Times New Roman" pitchFamily="18" charset="0"/>
                        </a:rPr>
                        <a:t>q</a:t>
                      </a:r>
                      <a:r>
                        <a:rPr lang="en-CA" i="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lang="en-CA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en-CA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Symbol" pitchFamily="18" charset="2"/>
                          <a:cs typeface="Times New Roman" pitchFamily="18" charset="0"/>
                        </a:rPr>
                        <a:t>q</a:t>
                      </a:r>
                      <a:r>
                        <a:rPr lang="en-CA" i="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lang="en-CA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180516" y="4953000"/>
            <a:ext cx="1582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* joint variable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Spherical Wrist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129026" name="Object 2"/>
          <p:cNvGraphicFramePr>
            <a:graphicFrameLocks noChangeAspect="1"/>
          </p:cNvGraphicFramePr>
          <p:nvPr/>
        </p:nvGraphicFramePr>
        <p:xfrm>
          <a:off x="800100" y="1905000"/>
          <a:ext cx="7518400" cy="210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24" name="Equation" r:id="rId3" imgW="3759120" imgH="914400" progId="Equation.3">
                  <p:embed/>
                </p:oleObj>
              </mc:Choice>
              <mc:Fallback>
                <p:oleObj name="Equation" r:id="rId3" imgW="3759120" imgH="9144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00" y="1905000"/>
                        <a:ext cx="7518400" cy="210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Inverse Kinematics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given the pose of the end </a:t>
            </a:r>
            <a:r>
              <a:rPr lang="en-US" dirty="0" err="1" smtClean="0"/>
              <a:t>effector</a:t>
            </a:r>
            <a:r>
              <a:rPr lang="en-US" dirty="0" smtClean="0"/>
              <a:t>, find the joint variables that produce the end </a:t>
            </a:r>
            <a:r>
              <a:rPr lang="en-US" dirty="0" err="1" smtClean="0"/>
              <a:t>effector</a:t>
            </a:r>
            <a:r>
              <a:rPr lang="en-US" dirty="0" smtClean="0"/>
              <a:t> pose</a:t>
            </a:r>
          </a:p>
          <a:p>
            <a:r>
              <a:rPr lang="en-US" dirty="0" smtClean="0"/>
              <a:t>for a 6-joint robot, given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find</a:t>
            </a:r>
            <a:endParaRPr lang="en-US" dirty="0"/>
          </a:p>
        </p:txBody>
      </p:sp>
      <p:graphicFrame>
        <p:nvGraphicFramePr>
          <p:cNvPr id="152578" name="Object 2"/>
          <p:cNvGraphicFramePr>
            <a:graphicFrameLocks noChangeAspect="1"/>
          </p:cNvGraphicFramePr>
          <p:nvPr/>
        </p:nvGraphicFramePr>
        <p:xfrm>
          <a:off x="3644900" y="2316163"/>
          <a:ext cx="1854200" cy="1112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582" name="Equation" r:id="rId3" imgW="927000" imgH="482400" progId="Equation.3">
                  <p:embed/>
                </p:oleObj>
              </mc:Choice>
              <mc:Fallback>
                <p:oleObj name="Equation" r:id="rId3" imgW="927000" imgH="4824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4900" y="2316163"/>
                        <a:ext cx="1854200" cy="1112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2579" name="Object 2"/>
          <p:cNvGraphicFramePr>
            <a:graphicFrameLocks noChangeAspect="1"/>
          </p:cNvGraphicFramePr>
          <p:nvPr/>
        </p:nvGraphicFramePr>
        <p:xfrm>
          <a:off x="3454400" y="4191000"/>
          <a:ext cx="22352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583" name="Equation" r:id="rId5" imgW="1117440" imgH="228600" progId="Equation.3">
                  <p:embed/>
                </p:oleObj>
              </mc:Choice>
              <mc:Fallback>
                <p:oleObj name="Equation" r:id="rId5" imgW="111744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4400" y="4191000"/>
                        <a:ext cx="22352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RPP + Spherical Wrist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7" name="Content Placeholder 6" descr="03_09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909484" y="838200"/>
            <a:ext cx="7325032" cy="54864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RPP + Spherical Wrist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solving for the joint variables directly is hard</a:t>
            </a:r>
            <a:endParaRPr lang="en-US" dirty="0"/>
          </a:p>
        </p:txBody>
      </p:sp>
      <p:graphicFrame>
        <p:nvGraphicFramePr>
          <p:cNvPr id="134146" name="Object 2"/>
          <p:cNvGraphicFramePr>
            <a:graphicFrameLocks noChangeAspect="1"/>
          </p:cNvGraphicFramePr>
          <p:nvPr/>
        </p:nvGraphicFramePr>
        <p:xfrm>
          <a:off x="2578100" y="1762125"/>
          <a:ext cx="3987800" cy="210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06" name="Equation" r:id="rId3" imgW="1993680" imgH="914400" progId="Equation.3">
                  <p:embed/>
                </p:oleObj>
              </mc:Choice>
              <mc:Fallback>
                <p:oleObj name="Equation" r:id="rId3" imgW="1993680" imgH="9144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8100" y="1762125"/>
                        <a:ext cx="3987800" cy="210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4147" name="Object 2"/>
          <p:cNvGraphicFramePr>
            <a:graphicFrameLocks noChangeAspect="1"/>
          </p:cNvGraphicFramePr>
          <p:nvPr/>
        </p:nvGraphicFramePr>
        <p:xfrm>
          <a:off x="2844800" y="4362450"/>
          <a:ext cx="3454400" cy="158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07" name="Equation" r:id="rId5" imgW="1726920" imgH="685800" progId="Equation.3">
                  <p:embed/>
                </p:oleObj>
              </mc:Choice>
              <mc:Fallback>
                <p:oleObj name="Equation" r:id="rId5" imgW="1726920" imgH="6858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4800" y="4362450"/>
                        <a:ext cx="3454400" cy="1581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Kinematic Decoupling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for 6-joint robots where the last 3 joints intersecting at a point (e.g., last 3 joints are spherical wrist) there is a simpler way to solve the inverse kinematics problem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use the intersection point (wrist center) to solve for the first 3 joint variables</a:t>
            </a:r>
          </a:p>
          <a:p>
            <a:pPr marL="1005840" lvl="2" indent="-457200"/>
            <a:r>
              <a:rPr lang="en-US" dirty="0" smtClean="0"/>
              <a:t>inverse position kinematics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use the end-</a:t>
            </a:r>
            <a:r>
              <a:rPr lang="en-US" dirty="0" err="1" smtClean="0"/>
              <a:t>effector</a:t>
            </a:r>
            <a:r>
              <a:rPr lang="en-US" dirty="0" smtClean="0"/>
              <a:t> pose to solve for the last 3 joint variables</a:t>
            </a:r>
          </a:p>
          <a:p>
            <a:pPr marL="1005840" lvl="2" indent="-457200"/>
            <a:r>
              <a:rPr lang="en-US" dirty="0" smtClean="0"/>
              <a:t>inverse orientation kinematics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Spherical Wrist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11" name="Content Placeholder 10" descr="wrist_step2c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 b="13889"/>
          <a:stretch>
            <a:fillRect/>
          </a:stretch>
        </p:blipFill>
        <p:spPr>
          <a:xfrm>
            <a:off x="322839" y="838200"/>
            <a:ext cx="8498322" cy="4724400"/>
          </a:xfrm>
        </p:spPr>
      </p:pic>
      <p:sp>
        <p:nvSpPr>
          <p:cNvPr id="7" name="Oval 6"/>
          <p:cNvSpPr/>
          <p:nvPr/>
        </p:nvSpPr>
        <p:spPr>
          <a:xfrm>
            <a:off x="6629400" y="22860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981200" y="22860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Brace 8"/>
          <p:cNvSpPr/>
          <p:nvPr/>
        </p:nvSpPr>
        <p:spPr>
          <a:xfrm rot="5400000">
            <a:off x="3848100" y="876300"/>
            <a:ext cx="1066800" cy="4648200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130854" y="3810000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CA" sz="24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US" sz="2400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149654" y="1752600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CA" sz="2400" i="1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US" sz="2400" i="1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781800" y="22860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en-US" sz="2400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RPP Cylindrical Manipulator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7" name="Content Placeholder 6" descr="rpp_invkin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769604" y="838200"/>
            <a:ext cx="5604791" cy="5486400"/>
          </a:xfrm>
        </p:spPr>
      </p:pic>
      <p:sp>
        <p:nvSpPr>
          <p:cNvPr id="8" name="TextBox 7"/>
          <p:cNvSpPr txBox="1"/>
          <p:nvPr/>
        </p:nvSpPr>
        <p:spPr>
          <a:xfrm>
            <a:off x="3092908" y="4491335"/>
            <a:ext cx="412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sz="2400" i="1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US" sz="2400" i="1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91200" y="3886200"/>
            <a:ext cx="412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sz="2400" i="1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US" sz="2400" i="1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15000" y="1600200"/>
            <a:ext cx="4299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CA" sz="2400" i="1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US" sz="2400" i="1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00600" y="1219200"/>
            <a:ext cx="5950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CA" sz="24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CA" sz="2400" dirty="0" smtClean="0">
                <a:latin typeface="Times New Roman" pitchFamily="18" charset="0"/>
                <a:cs typeface="Times New Roman" pitchFamily="18" charset="0"/>
              </a:rPr>
              <a:t>*</a:t>
            </a:r>
            <a:endParaRPr lang="en-US" sz="24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76600" y="1748135"/>
            <a:ext cx="5950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CA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sz="2400" dirty="0" smtClean="0">
                <a:latin typeface="Times New Roman" pitchFamily="18" charset="0"/>
                <a:cs typeface="Times New Roman" pitchFamily="18" charset="0"/>
              </a:rPr>
              <a:t>*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76600" y="3198167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CA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2400" baseline="-25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RRP Spherical Manipulator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2" descr="C:\Documents and Settings\Steveo\My Documents\Engineering\BCS\spong_0471649902\prepare_present\jpgsd\ch03\03_21.jpg"/>
          <p:cNvPicPr preferRelativeResize="0"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909637"/>
            <a:ext cx="8229600" cy="526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RRR Elbow Manipulator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1/28/2013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CA" dirty="0"/>
          </a:p>
        </p:txBody>
      </p:sp>
      <p:pic>
        <p:nvPicPr>
          <p:cNvPr id="1546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38199"/>
            <a:ext cx="9143999" cy="5292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9688401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IW_TYPE_IMAGE" val="Text Box 3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6057</TotalTime>
  <Words>190</Words>
  <Application>Microsoft Office PowerPoint</Application>
  <PresentationFormat>On-screen Show (4:3)</PresentationFormat>
  <Paragraphs>72</Paragraphs>
  <Slides>11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Origin</vt:lpstr>
      <vt:lpstr>Equation</vt:lpstr>
      <vt:lpstr>Day 10</vt:lpstr>
      <vt:lpstr>Inverse Kinematics</vt:lpstr>
      <vt:lpstr>RPP + Spherical Wrist</vt:lpstr>
      <vt:lpstr>RPP + Spherical Wrist</vt:lpstr>
      <vt:lpstr>Kinematic Decoupling</vt:lpstr>
      <vt:lpstr>Spherical Wrist</vt:lpstr>
      <vt:lpstr>RPP Cylindrical Manipulator</vt:lpstr>
      <vt:lpstr>RRP Spherical Manipulator</vt:lpstr>
      <vt:lpstr>RRR Elbow Manipulator</vt:lpstr>
      <vt:lpstr>Spherical Wrist</vt:lpstr>
      <vt:lpstr>Spherical Wrist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02</dc:title>
  <dc:creator>mab</dc:creator>
  <cp:lastModifiedBy>Burton Ma</cp:lastModifiedBy>
  <cp:revision>25</cp:revision>
  <dcterms:created xsi:type="dcterms:W3CDTF">2011-01-07T01:27:12Z</dcterms:created>
  <dcterms:modified xsi:type="dcterms:W3CDTF">2013-01-28T19:05:48Z</dcterms:modified>
</cp:coreProperties>
</file>